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16"/>
  </p:notesMasterIdLst>
  <p:handoutMasterIdLst>
    <p:handoutMasterId r:id="rId17"/>
  </p:handoutMasterIdLst>
  <p:sldIdLst>
    <p:sldId id="256" r:id="rId5"/>
    <p:sldId id="300" r:id="rId6"/>
    <p:sldId id="291" r:id="rId7"/>
    <p:sldId id="292" r:id="rId8"/>
    <p:sldId id="295" r:id="rId9"/>
    <p:sldId id="293" r:id="rId10"/>
    <p:sldId id="296" r:id="rId11"/>
    <p:sldId id="299" r:id="rId12"/>
    <p:sldId id="297" r:id="rId13"/>
    <p:sldId id="298"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3F0028-DD62-50C4-04C2-E66C7CED0588}" name="GOODCHILD, Karen" initials="GK" userId="S::Karen.GOODCHILD@EDUCATION.GOV.UK::8e6d53b0-8afc-43f2-919d-d4ac48ca84e9" providerId="AD"/>
  <p188:author id="{66A66E38-7094-1CAA-531C-325B5B7BB376}" name="STARHEART, Ruby" initials="SR" userId="S::Ruby.STARHEART@EDUCATION.GOV.UK::375eeb02-b5b7-4573-877c-f34773a97568" providerId="AD"/>
  <p188:author id="{286E5FBD-5107-B6BA-8C30-310D8DC43635}" name="GOODCHILD, Karen" initials="GK" userId="S::karen.goodchild@education.gov.uk::8e6d53b0-8afc-43f2-919d-d4ac48ca84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7DF"/>
    <a:srgbClr val="A3AFBF"/>
    <a:srgbClr val="7488A0"/>
    <a:srgbClr val="E4DBEB"/>
    <a:srgbClr val="C9B7D6"/>
    <a:srgbClr val="AD93C2"/>
    <a:srgbClr val="926FAD"/>
    <a:srgbClr val="F9E5EF"/>
    <a:srgbClr val="F2CBDF"/>
    <a:srgbClr val="EC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0B3AF-3EDD-482E-8DF9-647C32367A9B}" v="628" dt="2022-11-25T13:20:15.919"/>
    <p1510:client id="{CDBFD635-203D-43CC-B563-F54B9E8D13CA}" vWet="2" dt="2022-11-19T10:07:08.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86"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3E714-247F-4B79-A0B9-303105DF2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1855A6-5379-4AD6-9C1E-E0F0577C8A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95B18-3758-4A08-B1E0-2BDF597F68EE}" type="datetimeFigureOut">
              <a:rPr lang="en-GB" smtClean="0"/>
              <a:t>28/11/2022</a:t>
            </a:fld>
            <a:endParaRPr lang="en-GB"/>
          </a:p>
        </p:txBody>
      </p:sp>
      <p:sp>
        <p:nvSpPr>
          <p:cNvPr id="4" name="Footer Placeholder 3">
            <a:extLst>
              <a:ext uri="{FF2B5EF4-FFF2-40B4-BE49-F238E27FC236}">
                <a16:creationId xmlns:a16="http://schemas.microsoft.com/office/drawing/2014/main" id="{14D79C85-598E-4B50-81DC-D43D46BF6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BDF637-D9A5-4ED0-9536-F45530279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E8E74-36A6-4661-B74F-0174A9FA42A9}" type="slidenum">
              <a:rPr lang="en-GB" smtClean="0"/>
              <a:t>‹#›</a:t>
            </a:fld>
            <a:endParaRPr lang="en-GB"/>
          </a:p>
        </p:txBody>
      </p:sp>
    </p:spTree>
    <p:extLst>
      <p:ext uri="{BB962C8B-B14F-4D97-AF65-F5344CB8AC3E}">
        <p14:creationId xmlns:p14="http://schemas.microsoft.com/office/powerpoint/2010/main" val="420401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8635F-D528-4DFF-AB18-FE631C4F77A0}" type="datetimeFigureOut">
              <a:rPr lang="en-GB" smtClean="0"/>
              <a:t>28/11/2022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4835-F7F3-43EF-AF88-7BF1A5F85027}" type="slidenum">
              <a:rPr lang="en-GB" smtClean="0"/>
              <a:t>‹#›</a:t>
            </a:fld>
            <a:endParaRPr lang="en-GB"/>
          </a:p>
        </p:txBody>
      </p:sp>
    </p:spTree>
    <p:extLst>
      <p:ext uri="{BB962C8B-B14F-4D97-AF65-F5344CB8AC3E}">
        <p14:creationId xmlns:p14="http://schemas.microsoft.com/office/powerpoint/2010/main" val="6011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22" r:id="rId5"/>
    <p:sldLayoutId id="2147483717" r:id="rId6"/>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ofessional-development-for-teachers-leaders.education.gov.uk/early-years-leadership" TargetMode="External"/><Relationship Id="rId2" Type="http://schemas.openxmlformats.org/officeDocument/2006/relationships/hyperlink" Target="https://www.gov.uk/government/publications/national-professional-qualifications-npqs-reforms/national-professional-qualifications-npqs-reforms#npq-provider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hyperlink" Target="https://professional-development-for-teachers-leaders.education.gov.uk/early-years-leadershi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3.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file/d/1xXbUpcBF7cJ881vS2_M1R0OWucidiuhP/view"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professional-development-for-teachers-leaders.education.gov.uk/early-years-leadership"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professional-development-for-teachers-leaders.education.gov.uk/early-years-leadershi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CF40-0DA2-4B95-9327-247FB8D51D99}"/>
              </a:ext>
            </a:extLst>
          </p:cNvPr>
          <p:cNvSpPr>
            <a:spLocks noGrp="1"/>
          </p:cNvSpPr>
          <p:nvPr>
            <p:ph type="ctrTitle"/>
          </p:nvPr>
        </p:nvSpPr>
        <p:spPr>
          <a:xfrm>
            <a:off x="676867" y="1754910"/>
            <a:ext cx="7296081" cy="2217822"/>
          </a:xfrm>
        </p:spPr>
        <p:txBody>
          <a:bodyPr/>
          <a:lstStyle/>
          <a:p>
            <a:r>
              <a:rPr lang="en-GB">
                <a:solidFill>
                  <a:schemeClr val="accent1"/>
                </a:solidFill>
              </a:rPr>
              <a:t>National Professional Qualification</a:t>
            </a:r>
            <a:br>
              <a:rPr lang="en-GB">
                <a:solidFill>
                  <a:schemeClr val="accent1"/>
                </a:solidFill>
              </a:rPr>
            </a:br>
            <a:r>
              <a:rPr lang="en-GB">
                <a:solidFill>
                  <a:schemeClr val="accent1"/>
                </a:solidFill>
              </a:rPr>
              <a:t>in </a:t>
            </a:r>
            <a:br>
              <a:rPr lang="en-GB">
                <a:solidFill>
                  <a:schemeClr val="accent1"/>
                </a:solidFill>
              </a:rPr>
            </a:br>
            <a:r>
              <a:rPr lang="en-GB">
                <a:solidFill>
                  <a:schemeClr val="accent1"/>
                </a:solidFill>
              </a:rPr>
              <a:t>Early Years Leadership</a:t>
            </a:r>
          </a:p>
        </p:txBody>
      </p:sp>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a:lstStyle/>
          <a:p>
            <a:r>
              <a:rPr lang="en-GB"/>
              <a:t>November 2022</a:t>
            </a:r>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676867" y="4266071"/>
            <a:ext cx="7296081" cy="857250"/>
          </a:xfrm>
        </p:spPr>
        <p:txBody>
          <a:bodyPr/>
          <a:lstStyle/>
          <a:p>
            <a:r>
              <a:rPr lang="en-GB"/>
              <a:t>Animation Communications Toolkit </a:t>
            </a:r>
          </a:p>
        </p:txBody>
      </p:sp>
    </p:spTree>
    <p:extLst>
      <p:ext uri="{BB962C8B-B14F-4D97-AF65-F5344CB8AC3E}">
        <p14:creationId xmlns:p14="http://schemas.microsoft.com/office/powerpoint/2010/main" val="152787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0D86F-F34C-613F-7AD7-0C7047677C34}"/>
              </a:ext>
            </a:extLst>
          </p:cNvPr>
          <p:cNvSpPr>
            <a:spLocks noGrp="1"/>
          </p:cNvSpPr>
          <p:nvPr>
            <p:ph idx="1"/>
          </p:nvPr>
        </p:nvSpPr>
        <p:spPr>
          <a:xfrm>
            <a:off x="90407" y="765512"/>
            <a:ext cx="12011185" cy="6032125"/>
          </a:xfrm>
          <a:ln w="19050">
            <a:solidFill>
              <a:schemeClr val="accent5">
                <a:lumMod val="50000"/>
              </a:schemeClr>
            </a:solidFill>
          </a:ln>
        </p:spPr>
        <p:txBody>
          <a:bodyPr vert="horz" lIns="180000" tIns="180000" rIns="180000" bIns="180000" rtlCol="0" anchor="t">
            <a:noAutofit/>
          </a:bodyPr>
          <a:lstStyle/>
          <a:p>
            <a:pPr hangingPunct="0">
              <a:spcAft>
                <a:spcPts val="1500"/>
              </a:spcAf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The new National Professional Qualification in Early Years Leadership (NPQEYL) has launched!  The NPQEYL focuses on the key challenges early years leaders face in their role. This CPD course covers 7 topics, with a mix of self-study and group coaching sessions, as well as face-to-face sessions with other participants.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0"/>
              </a:spcAf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It will help you gain confidence and develop skills in:</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hangingPunct="0">
              <a:spcAft>
                <a:spcPts val="0"/>
              </a:spcAft>
              <a:buFont typeface="Symbol" panose="05050102010706020507" pitchFamily="18" charset="2"/>
              <a:buChar char=""/>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developing your leadership style</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delivering high-quality early education and care</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organisational management </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giving constructive feedback to parents</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enhancing the expertise of your staff and supporting their development</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working with children who have additional and special educational needs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How you and your setting could benefit:</a:t>
            </a: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Ensuring all children experience success</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Delivering a high-quality and ambitious curriculum</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Managing resources and budgeting effectively</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Knowing what improvement approaches to use</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Learning with people from different early years settings, allowing you to build your network and share best practice</a:t>
            </a:r>
            <a:endParaRPr lang="en-GB" sz="1100">
              <a:solidFill>
                <a:srgbClr val="0B0C0C"/>
              </a:solidFill>
              <a:ea typeface="Times New Roman" panose="02020603050405020304" pitchFamily="18" charset="0"/>
              <a:cs typeface="Times New Roman" panose="02020603050405020304" pitchFamily="18" charset="0"/>
            </a:endParaRPr>
          </a:p>
          <a:p>
            <a:pPr lvl="0" fontAlgn="auto" hangingPunct="1">
              <a:buSzPts val="1000"/>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Early years professionals helped design this course to fit around busy schedules. On average you will need to spend between 1 and 2 hours per week working towards completing this NPQ.</a:t>
            </a:r>
            <a:endParaRPr lang="en-GB" sz="1100">
              <a:ea typeface="Times New Roman" panose="02020603050405020304" pitchFamily="18" charset="0"/>
              <a:cs typeface="Times New Roman" panose="02020603050405020304" pitchFamily="18" charset="0"/>
            </a:endParaRPr>
          </a:p>
          <a:p>
            <a:pPr lvl="0" fontAlgn="auto" hangingPunct="1">
              <a:buSzPts val="1000"/>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As a high-quality CPD offer, the NPQEYL complements those existing early years qualifications which leaders already hold which are directly linked to ratios. The NPQEYL fills a key gap identified by current and aspiring early years leaders, strengthening early years-specific teaching methods.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0"/>
              </a:spcAf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Full DfE funding, with no cost to the participant, is available. You are eligible for this course, and funding, if you are a leader, or aspiring leader, qualified to at least level 3 with a full and relevant qualification, employed:</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in a maintained nursery school in England</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in a preschool class or nursery that’s part of a maintained school in England</a:t>
            </a: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in a pre-school class or nursery that’s part of an independent school in England providing free early years entitlements places</a:t>
            </a:r>
          </a:p>
          <a:p>
            <a:pPr marL="342900" lvl="0" indent="-342900" fontAlgn="auto" hangingPunct="1">
              <a:spcAft>
                <a:spcPts val="0"/>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in a nursery that is registered on the Ofsted Early Years Register</a:t>
            </a: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auto" hangingPunct="1">
              <a:spcAft>
                <a:spcPts val="375"/>
              </a:spcAft>
              <a:buSzPts val="1000"/>
              <a:buFont typeface="Symbol" panose="05050102010706020507" pitchFamily="18" charset="2"/>
              <a:buChar char=""/>
              <a:tabLst>
                <a:tab pos="457200" algn="l"/>
              </a:tabLst>
            </a:pPr>
            <a: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t>as a childminder with leadership responsibilities working with early years children and registered on the Ofsted Early Years Register or with a registered Childminder Agency</a:t>
            </a:r>
            <a:br>
              <a:rPr lang="en-GB" sz="1100">
                <a:solidFill>
                  <a:srgbClr val="0B0C0C"/>
                </a:solidFill>
                <a:effectLst/>
                <a:latin typeface="Arial" panose="020B0604020202020204" pitchFamily="34" charset="0"/>
                <a:ea typeface="Times New Roman" panose="02020603050405020304" pitchFamily="18" charset="0"/>
                <a:cs typeface="Arial" panose="020B0604020202020204" pitchFamily="34" charset="0"/>
              </a:rPr>
            </a:br>
            <a:endParaRPr lang="en-GB" sz="11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1200"/>
              </a:spcAft>
              <a:tabLst>
                <a:tab pos="457200" algn="l"/>
                <a:tab pos="457200" algn="l"/>
              </a:tabLst>
            </a:pPr>
            <a:r>
              <a:rPr lang="en-GB" sz="1100">
                <a:effectLst/>
                <a:latin typeface="Arial"/>
                <a:ea typeface="Times New Roman" panose="02020603050405020304" pitchFamily="18" charset="0"/>
                <a:cs typeface="Times New Roman"/>
              </a:rPr>
              <a:t>The NPQEYL is delivered by </a:t>
            </a:r>
            <a:r>
              <a:rPr lang="en-GB" sz="1100" u="sng">
                <a:solidFill>
                  <a:srgbClr val="0000FF"/>
                </a:solidFill>
                <a:effectLst/>
                <a:latin typeface="Arial"/>
                <a:ea typeface="Times New Roman" panose="02020603050405020304" pitchFamily="18" charset="0"/>
                <a:cs typeface="Times New Roman"/>
                <a:hlinkClick r:id="rId2"/>
              </a:rPr>
              <a:t>Lead Providers</a:t>
            </a:r>
            <a:r>
              <a:rPr lang="en-GB" sz="1100">
                <a:effectLst/>
                <a:latin typeface="Arial"/>
                <a:ea typeface="Times New Roman" panose="02020603050405020304" pitchFamily="18" charset="0"/>
                <a:cs typeface="Times New Roman"/>
              </a:rPr>
              <a:t> and their delivery partners, who can also offer support in deciding whether the NPQEYL is the right choice for you and your setting. If the course is appropriate for you, and with agreement from your chosen Lead Provider, you may be able to self-fund the NPQEYL if you are not eligible for DfE funding.</a:t>
            </a:r>
          </a:p>
          <a:p>
            <a:pPr hangingPunct="0">
              <a:spcAft>
                <a:spcPts val="1200"/>
              </a:spcAft>
              <a:tabLst>
                <a:tab pos="457200" algn="l"/>
                <a:tab pos="457200" algn="l"/>
              </a:tabLst>
            </a:pPr>
            <a:r>
              <a:rPr lang="en-GB" sz="1100">
                <a:latin typeface="Arial"/>
                <a:cs typeface="Arial"/>
              </a:rPr>
              <a:t>Watch the animation and find out how to apply on </a:t>
            </a:r>
            <a:r>
              <a:rPr lang="en-GB" sz="1100">
                <a:latin typeface="Arial"/>
                <a:cs typeface="Arial"/>
                <a:hlinkClick r:id="rId3"/>
              </a:rPr>
              <a:t>GOV.UK</a:t>
            </a:r>
            <a:endParaRPr lang="en-GB" sz="1100">
              <a:effectLst/>
              <a:latin typeface="Arial"/>
              <a:ea typeface="Times New Roman" panose="02020603050405020304" pitchFamily="18" charset="0"/>
              <a:cs typeface="Arial"/>
            </a:endParaRPr>
          </a:p>
          <a:p>
            <a:endParaRPr lang="en-GB" sz="1100"/>
          </a:p>
        </p:txBody>
      </p:sp>
      <p:sp>
        <p:nvSpPr>
          <p:cNvPr id="3" name="Title 2">
            <a:extLst>
              <a:ext uri="{FF2B5EF4-FFF2-40B4-BE49-F238E27FC236}">
                <a16:creationId xmlns:a16="http://schemas.microsoft.com/office/drawing/2014/main" id="{22978393-BAA3-1A52-6AB8-83B2696E91C2}"/>
              </a:ext>
            </a:extLst>
          </p:cNvPr>
          <p:cNvSpPr>
            <a:spLocks noGrp="1"/>
          </p:cNvSpPr>
          <p:nvPr>
            <p:ph type="title"/>
          </p:nvPr>
        </p:nvSpPr>
        <p:spPr>
          <a:xfrm>
            <a:off x="617690" y="163895"/>
            <a:ext cx="3448032" cy="512514"/>
          </a:xfrm>
        </p:spPr>
        <p:txBody>
          <a:bodyPr/>
          <a:lstStyle/>
          <a:p>
            <a:r>
              <a:rPr lang="en-GB">
                <a:solidFill>
                  <a:schemeClr val="accent5"/>
                </a:solidFill>
              </a:rPr>
              <a:t>Tool 4: Article text</a:t>
            </a:r>
          </a:p>
        </p:txBody>
      </p:sp>
      <p:sp>
        <p:nvSpPr>
          <p:cNvPr id="5" name="Slide Number Placeholder 4">
            <a:extLst>
              <a:ext uri="{FF2B5EF4-FFF2-40B4-BE49-F238E27FC236}">
                <a16:creationId xmlns:a16="http://schemas.microsoft.com/office/drawing/2014/main" id="{44C19C23-DF10-68D8-A772-C25258BDEFF8}"/>
              </a:ext>
            </a:extLst>
          </p:cNvPr>
          <p:cNvSpPr>
            <a:spLocks noGrp="1"/>
          </p:cNvSpPr>
          <p:nvPr>
            <p:ph type="sldNum" sz="quarter" idx="11"/>
          </p:nvPr>
        </p:nvSpPr>
        <p:spPr/>
        <p:txBody>
          <a:bodyPr/>
          <a:lstStyle/>
          <a:p>
            <a:fld id="{4FAB73BC-B049-4115-A692-8D63A059BFB8}" type="slidenum">
              <a:rPr lang="en-GB" smtClean="0"/>
              <a:pPr/>
              <a:t>10</a:t>
            </a:fld>
            <a:endParaRPr lang="en-GB"/>
          </a:p>
        </p:txBody>
      </p:sp>
      <p:sp>
        <p:nvSpPr>
          <p:cNvPr id="4" name="TextBox 3">
            <a:extLst>
              <a:ext uri="{FF2B5EF4-FFF2-40B4-BE49-F238E27FC236}">
                <a16:creationId xmlns:a16="http://schemas.microsoft.com/office/drawing/2014/main" id="{5CFFB289-8B4C-A020-A68A-964F6DB98135}"/>
              </a:ext>
            </a:extLst>
          </p:cNvPr>
          <p:cNvSpPr txBox="1"/>
          <p:nvPr/>
        </p:nvSpPr>
        <p:spPr>
          <a:xfrm>
            <a:off x="3737050" y="60362"/>
            <a:ext cx="8361959" cy="646331"/>
          </a:xfrm>
          <a:prstGeom prst="rect">
            <a:avLst/>
          </a:prstGeom>
          <a:noFill/>
        </p:spPr>
        <p:txBody>
          <a:bodyPr wrap="square" rtlCol="0">
            <a:spAutoFit/>
          </a:bodyPr>
          <a:lstStyle/>
          <a:p>
            <a:r>
              <a:rPr lang="en-GB" b="1"/>
              <a:t>The suggested article text below has been drafted to support stakeholders in publicising the NPQEYL and animation in website blogs and news posts</a:t>
            </a:r>
          </a:p>
        </p:txBody>
      </p:sp>
    </p:spTree>
    <p:extLst>
      <p:ext uri="{BB962C8B-B14F-4D97-AF65-F5344CB8AC3E}">
        <p14:creationId xmlns:p14="http://schemas.microsoft.com/office/powerpoint/2010/main" val="63733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3E5416-AD1A-46FD-ACCB-FB3BD27C4D96}"/>
              </a:ext>
            </a:extLst>
          </p:cNvPr>
          <p:cNvSpPr>
            <a:spLocks noGrp="1"/>
          </p:cNvSpPr>
          <p:nvPr>
            <p:ph type="title"/>
          </p:nvPr>
        </p:nvSpPr>
        <p:spPr/>
        <p:txBody>
          <a:bodyPr/>
          <a:lstStyle/>
          <a:p>
            <a:pPr lvl="0"/>
            <a:r>
              <a:rPr lang="en-US">
                <a:solidFill>
                  <a:srgbClr val="000000"/>
                </a:solidFill>
              </a:rPr>
              <a:t>Department for Education</a:t>
            </a:r>
            <a:br>
              <a:rPr lang="en-US">
                <a:solidFill>
                  <a:srgbClr val="000000"/>
                </a:solidFill>
              </a:rPr>
            </a:br>
            <a:br>
              <a:rPr lang="en-US">
                <a:solidFill>
                  <a:srgbClr val="000000"/>
                </a:solidFill>
              </a:rPr>
            </a:br>
            <a:br>
              <a:rPr lang="en-US">
                <a:solidFill>
                  <a:srgbClr val="000000"/>
                </a:solidFill>
              </a:rPr>
            </a:br>
            <a:r>
              <a:rPr lang="en-US" b="0">
                <a:solidFill>
                  <a:srgbClr val="000000"/>
                </a:solidFill>
              </a:rPr>
              <a:t>© Crown </a:t>
            </a:r>
            <a:r>
              <a:rPr lang="en-GB" b="0">
                <a:solidFill>
                  <a:srgbClr val="000000"/>
                </a:solidFill>
              </a:rPr>
              <a:t>copyright</a:t>
            </a:r>
            <a:r>
              <a:rPr lang="en-US" b="0">
                <a:solidFill>
                  <a:srgbClr val="000000"/>
                </a:solidFill>
              </a:rPr>
              <a:t> 2021</a:t>
            </a:r>
            <a:br>
              <a:rPr lang="en-GB">
                <a:solidFill>
                  <a:srgbClr val="000000"/>
                </a:solidFill>
              </a:rPr>
            </a:br>
            <a:endParaRPr lang="en-GB"/>
          </a:p>
        </p:txBody>
      </p:sp>
    </p:spTree>
    <p:extLst>
      <p:ext uri="{BB962C8B-B14F-4D97-AF65-F5344CB8AC3E}">
        <p14:creationId xmlns:p14="http://schemas.microsoft.com/office/powerpoint/2010/main" val="298833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1CAC08-F282-6515-90FC-CECEFC60B864}"/>
              </a:ext>
            </a:extLst>
          </p:cNvPr>
          <p:cNvSpPr>
            <a:spLocks noGrp="1"/>
          </p:cNvSpPr>
          <p:nvPr>
            <p:ph type="sldNum" sz="quarter" idx="16"/>
          </p:nvPr>
        </p:nvSpPr>
        <p:spPr/>
        <p:txBody>
          <a:bodyPr/>
          <a:lstStyle/>
          <a:p>
            <a:fld id="{4FAB73BC-B049-4115-A692-8D63A059BFB8}" type="slidenum">
              <a:rPr lang="en-US" smtClean="0"/>
              <a:pPr/>
              <a:t>2</a:t>
            </a:fld>
            <a:endParaRPr lang="en-US"/>
          </a:p>
        </p:txBody>
      </p:sp>
      <p:sp>
        <p:nvSpPr>
          <p:cNvPr id="3" name="Title 2">
            <a:extLst>
              <a:ext uri="{FF2B5EF4-FFF2-40B4-BE49-F238E27FC236}">
                <a16:creationId xmlns:a16="http://schemas.microsoft.com/office/drawing/2014/main" id="{A9ECBCF1-BD40-6C9F-0D1B-E19E397AB8BD}"/>
              </a:ext>
            </a:extLst>
          </p:cNvPr>
          <p:cNvSpPr>
            <a:spLocks noGrp="1"/>
          </p:cNvSpPr>
          <p:nvPr>
            <p:ph type="title"/>
          </p:nvPr>
        </p:nvSpPr>
        <p:spPr/>
        <p:txBody>
          <a:bodyPr/>
          <a:lstStyle/>
          <a:p>
            <a:r>
              <a:rPr lang="en-GB" sz="2800" b="0">
                <a:latin typeface="+mj-lt"/>
              </a:rPr>
              <a:t>This toolkit has been produced to support early years stakeholders to publicise the NPQEYL. </a:t>
            </a:r>
            <a:br>
              <a:rPr lang="en-GB" sz="2800" b="0">
                <a:latin typeface="+mj-lt"/>
              </a:rPr>
            </a:br>
            <a:br>
              <a:rPr lang="en-GB" sz="2800" b="0">
                <a:latin typeface="+mj-lt"/>
              </a:rPr>
            </a:br>
            <a:r>
              <a:rPr lang="en-GB" sz="2800" b="0">
                <a:latin typeface="+mj-lt"/>
              </a:rPr>
              <a:t>Please use the information that follows to ensure that childminders, nursery leaders and pre-school practitioners are fully aware of the new course and how to access it. </a:t>
            </a:r>
            <a:br>
              <a:rPr lang="en-GB" sz="2800" b="0">
                <a:latin typeface="+mj-lt"/>
              </a:rPr>
            </a:br>
            <a:br>
              <a:rPr lang="en-GB" sz="2800" b="0">
                <a:latin typeface="+mj-lt"/>
              </a:rPr>
            </a:br>
            <a:r>
              <a:rPr lang="en-GB" sz="2800" b="0"/>
              <a:t>Thank you.</a:t>
            </a:r>
            <a:br>
              <a:rPr lang="en-GB" sz="2800" b="0">
                <a:cs typeface="Arial"/>
              </a:rPr>
            </a:br>
            <a:br>
              <a:rPr lang="en-GB" sz="2800" b="0">
                <a:latin typeface="+mj-lt"/>
              </a:rPr>
            </a:br>
            <a:endParaRPr lang="en-GB"/>
          </a:p>
        </p:txBody>
      </p:sp>
    </p:spTree>
    <p:extLst>
      <p:ext uri="{BB962C8B-B14F-4D97-AF65-F5344CB8AC3E}">
        <p14:creationId xmlns:p14="http://schemas.microsoft.com/office/powerpoint/2010/main" val="254632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60638-90E8-1A67-41B1-974BA5972B75}"/>
              </a:ext>
            </a:extLst>
          </p:cNvPr>
          <p:cNvSpPr>
            <a:spLocks noGrp="1"/>
          </p:cNvSpPr>
          <p:nvPr>
            <p:ph idx="1"/>
          </p:nvPr>
        </p:nvSpPr>
        <p:spPr>
          <a:xfrm>
            <a:off x="1281194" y="1361856"/>
            <a:ext cx="10323150" cy="4693359"/>
          </a:xfrm>
        </p:spPr>
        <p:txBody>
          <a:bodyPr/>
          <a:lstStyle/>
          <a:p>
            <a:r>
              <a:rPr lang="en-GB" b="1">
                <a:hlinkClick r:id="rId2" action="ppaction://hlinksldjump"/>
              </a:rPr>
              <a:t>What is the National Professional Qualification in Early Years Leadership?</a:t>
            </a:r>
            <a:endParaRPr lang="en-GB" b="1"/>
          </a:p>
          <a:p>
            <a:endParaRPr lang="en-GB" b="1"/>
          </a:p>
          <a:p>
            <a:r>
              <a:rPr lang="en-GB" b="1">
                <a:hlinkClick r:id="rId3" action="ppaction://hlinksldjump"/>
              </a:rPr>
              <a:t>What benefits will the NPQEYL bring to early years leaders and the children in their care?</a:t>
            </a:r>
            <a:endParaRPr lang="en-GB" b="1"/>
          </a:p>
          <a:p>
            <a:endParaRPr lang="en-GB" b="1"/>
          </a:p>
          <a:p>
            <a:r>
              <a:rPr lang="en-GB" b="1">
                <a:hlinkClick r:id="rId4" action="ppaction://hlinksldjump"/>
              </a:rPr>
              <a:t>Communication tools</a:t>
            </a:r>
            <a:endParaRPr lang="en-GB" b="1"/>
          </a:p>
          <a:p>
            <a:pPr marL="285750" lvl="1" indent="-285750">
              <a:buFont typeface="Arial" panose="020B0604020202020204" pitchFamily="34" charset="0"/>
              <a:buChar char="•"/>
            </a:pPr>
            <a:r>
              <a:rPr lang="en-GB" b="0">
                <a:hlinkClick r:id="rId5" action="ppaction://hlinksldjump"/>
              </a:rPr>
              <a:t>Tool 1: The Animation</a:t>
            </a:r>
            <a:endParaRPr lang="en-GB" b="0"/>
          </a:p>
          <a:p>
            <a:pPr marL="285750" lvl="1" indent="-285750">
              <a:buFont typeface="Arial" panose="020B0604020202020204" pitchFamily="34" charset="0"/>
              <a:buChar char="•"/>
            </a:pPr>
            <a:r>
              <a:rPr lang="en-GB" b="0">
                <a:hlinkClick r:id="rId6" action="ppaction://hlinksldjump"/>
              </a:rPr>
              <a:t>Tool 2: Social Media Posts</a:t>
            </a:r>
            <a:endParaRPr lang="en-GB" b="0"/>
          </a:p>
          <a:p>
            <a:pPr marL="285750" lvl="1" indent="-285750">
              <a:buFont typeface="Arial" panose="020B0604020202020204" pitchFamily="34" charset="0"/>
              <a:buChar char="•"/>
            </a:pPr>
            <a:r>
              <a:rPr lang="en-GB" b="0">
                <a:hlinkClick r:id="rId2" action="ppaction://hlinksldjump"/>
              </a:rPr>
              <a:t>Tool 3: Email/Promotional Text</a:t>
            </a:r>
            <a:endParaRPr lang="en-GB" b="0"/>
          </a:p>
          <a:p>
            <a:pPr marL="285750" lvl="1" indent="-285750">
              <a:buFont typeface="Arial" panose="020B0604020202020204" pitchFamily="34" charset="0"/>
              <a:buChar char="•"/>
            </a:pPr>
            <a:r>
              <a:rPr lang="en-GB" b="0">
                <a:hlinkClick r:id="rId7" action="ppaction://hlinksldjump"/>
              </a:rPr>
              <a:t>Tool 4: Article Text</a:t>
            </a:r>
            <a:endParaRPr lang="en-GB" b="0"/>
          </a:p>
          <a:p>
            <a:endParaRPr lang="en-GB"/>
          </a:p>
          <a:p>
            <a:endParaRPr lang="en-GB"/>
          </a:p>
        </p:txBody>
      </p:sp>
      <p:sp>
        <p:nvSpPr>
          <p:cNvPr id="3" name="Title 2">
            <a:extLst>
              <a:ext uri="{FF2B5EF4-FFF2-40B4-BE49-F238E27FC236}">
                <a16:creationId xmlns:a16="http://schemas.microsoft.com/office/drawing/2014/main" id="{E1BBD2BF-7306-B068-F68A-2C325A825EB6}"/>
              </a:ext>
            </a:extLst>
          </p:cNvPr>
          <p:cNvSpPr>
            <a:spLocks noGrp="1"/>
          </p:cNvSpPr>
          <p:nvPr>
            <p:ph type="title"/>
          </p:nvPr>
        </p:nvSpPr>
        <p:spPr/>
        <p:txBody>
          <a:bodyPr/>
          <a:lstStyle/>
          <a:p>
            <a:r>
              <a:rPr lang="en-GB">
                <a:solidFill>
                  <a:schemeClr val="accent5"/>
                </a:solidFill>
              </a:rPr>
              <a:t>Content</a:t>
            </a:r>
          </a:p>
        </p:txBody>
      </p:sp>
      <p:sp>
        <p:nvSpPr>
          <p:cNvPr id="5" name="Slide Number Placeholder 4">
            <a:extLst>
              <a:ext uri="{FF2B5EF4-FFF2-40B4-BE49-F238E27FC236}">
                <a16:creationId xmlns:a16="http://schemas.microsoft.com/office/drawing/2014/main" id="{1D750846-1575-4B65-C952-3EF2B43A12E5}"/>
              </a:ext>
            </a:extLst>
          </p:cNvPr>
          <p:cNvSpPr>
            <a:spLocks noGrp="1"/>
          </p:cNvSpPr>
          <p:nvPr>
            <p:ph type="sldNum" sz="quarter" idx="11"/>
          </p:nvPr>
        </p:nvSpPr>
        <p:spPr/>
        <p:txBody>
          <a:bodyPr/>
          <a:lstStyle/>
          <a:p>
            <a:fld id="{4FAB73BC-B049-4115-A692-8D63A059BFB8}" type="slidenum">
              <a:rPr lang="en-GB" smtClean="0"/>
              <a:pPr/>
              <a:t>3</a:t>
            </a:fld>
            <a:endParaRPr lang="en-GB"/>
          </a:p>
        </p:txBody>
      </p:sp>
    </p:spTree>
    <p:extLst>
      <p:ext uri="{BB962C8B-B14F-4D97-AF65-F5344CB8AC3E}">
        <p14:creationId xmlns:p14="http://schemas.microsoft.com/office/powerpoint/2010/main" val="80378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60638-90E8-1A67-41B1-974BA5972B75}"/>
              </a:ext>
            </a:extLst>
          </p:cNvPr>
          <p:cNvSpPr>
            <a:spLocks noGrp="1"/>
          </p:cNvSpPr>
          <p:nvPr>
            <p:ph idx="1"/>
          </p:nvPr>
        </p:nvSpPr>
        <p:spPr/>
        <p:txBody>
          <a:bodyPr/>
          <a:lstStyle/>
          <a:p>
            <a:r>
              <a:rPr lang="en-GB"/>
              <a:t>The National Professional Qualification in Early Years Leadership (NPQEYL) is a new, DfE-funded, professional development course being offered from autumn 2022 to leaders and aspiring leaders of early years settings.  </a:t>
            </a:r>
            <a:r>
              <a:rPr lang="en-GB" sz="1800">
                <a:effectLst/>
                <a:latin typeface="Arial" panose="020B0604020202020204" pitchFamily="34" charset="0"/>
                <a:ea typeface="Times New Roman" panose="02020603050405020304" pitchFamily="18" charset="0"/>
                <a:cs typeface="Times New Roman" panose="02020603050405020304" pitchFamily="18" charset="0"/>
              </a:rPr>
              <a:t>It is designed to support early years leaders to develop expertise in leading high-quality education and care, as well as in effective staff and organisational management.</a:t>
            </a:r>
          </a:p>
          <a:p>
            <a:pPr lvl="0" hangingPunct="0">
              <a:spcAft>
                <a:spcPts val="1200"/>
              </a:spcAft>
              <a:tabLst>
                <a:tab pos="457200" algn="l"/>
                <a:tab pos="457200" algn="l"/>
              </a:tabLst>
            </a:pPr>
            <a:r>
              <a:rPr lang="en-GB">
                <a:ea typeface="Times New Roman" panose="02020603050405020304" pitchFamily="18" charset="0"/>
                <a:cs typeface="Times New Roman" panose="02020603050405020304" pitchFamily="18" charset="0"/>
              </a:rPr>
              <a:t>The NPQEYL </a:t>
            </a:r>
            <a:r>
              <a:rPr lang="en-GB" sz="1800">
                <a:effectLst/>
                <a:latin typeface="Arial" panose="020B0604020202020204" pitchFamily="34" charset="0"/>
                <a:ea typeface="Times New Roman" panose="02020603050405020304" pitchFamily="18" charset="0"/>
                <a:cs typeface="Times New Roman" panose="02020603050405020304" pitchFamily="18" charset="0"/>
              </a:rPr>
              <a:t>has been designed with leaders and practitioners in mind, using the latest and best available evidence and collective wisdom of the profession to ensure every child in every setting gets the best start in life. </a:t>
            </a:r>
          </a:p>
          <a:p>
            <a:pPr lvl="0" hangingPunct="0">
              <a:spcAft>
                <a:spcPts val="1200"/>
              </a:spcAft>
              <a:tabLst>
                <a:tab pos="457200" algn="l"/>
                <a:tab pos="457200" algn="l"/>
              </a:tabLst>
            </a:pPr>
            <a:r>
              <a:rPr lang="en-GB" sz="1800">
                <a:effectLst/>
                <a:latin typeface="Arial" panose="020B0604020202020204" pitchFamily="34" charset="0"/>
                <a:ea typeface="Times New Roman" panose="02020603050405020304" pitchFamily="18" charset="0"/>
                <a:cs typeface="Times New Roman" panose="02020603050405020304" pitchFamily="18" charset="0"/>
              </a:rPr>
              <a:t>The NPQEYL is aimed at leaders qualified to (at least) Level 3 with a full and relevant qualification, who are, or are aspiring to be:</a:t>
            </a:r>
          </a:p>
          <a:p>
            <a:pPr marL="342900" lvl="0" indent="-342900" hangingPunct="0">
              <a:buFont typeface="Courier New" panose="02070309020205020404" pitchFamily="49" charset="0"/>
              <a:buChar char="o"/>
            </a:pPr>
            <a:r>
              <a:rPr lang="en-GB" sz="1800">
                <a:effectLst/>
                <a:latin typeface="Arial" panose="020B0604020202020204" pitchFamily="34" charset="0"/>
                <a:ea typeface="Times New Roman" panose="02020603050405020304" pitchFamily="18" charset="0"/>
                <a:cs typeface="Times New Roman" panose="02020603050405020304" pitchFamily="18" charset="0"/>
              </a:rPr>
              <a:t>managers of Private, Voluntary and Independent nurseries,</a:t>
            </a:r>
          </a:p>
          <a:p>
            <a:pPr marL="342900" lvl="0" indent="-342900" hangingPunct="0">
              <a:buFont typeface="Courier New" panose="02070309020205020404" pitchFamily="49" charset="0"/>
              <a:buChar char="o"/>
            </a:pPr>
            <a:r>
              <a:rPr lang="en-GB" sz="1800">
                <a:effectLst/>
                <a:latin typeface="Arial" panose="020B0604020202020204" pitchFamily="34" charset="0"/>
                <a:ea typeface="Times New Roman" panose="02020603050405020304" pitchFamily="18" charset="0"/>
                <a:cs typeface="Times New Roman" panose="02020603050405020304" pitchFamily="18" charset="0"/>
              </a:rPr>
              <a:t>Headteachers or leaders of school-based and maintained nurseries, or </a:t>
            </a:r>
          </a:p>
          <a:p>
            <a:pPr marL="342900" lvl="0" indent="-342900" hangingPunct="0">
              <a:buFont typeface="Courier New" panose="02070309020205020404" pitchFamily="49" charset="0"/>
              <a:buChar char="o"/>
            </a:pPr>
            <a:r>
              <a:rPr lang="en-GB" sz="1800">
                <a:effectLst/>
                <a:latin typeface="Arial" panose="020B0604020202020204" pitchFamily="34" charset="0"/>
                <a:ea typeface="Times New Roman" panose="02020603050405020304" pitchFamily="18" charset="0"/>
                <a:cs typeface="Times New Roman" panose="02020603050405020304" pitchFamily="18" charset="0"/>
              </a:rPr>
              <a:t>childminders with leadership responsibilities.</a:t>
            </a:r>
          </a:p>
          <a:p>
            <a:pPr lvl="0" hangingPunct="0"/>
            <a:r>
              <a:rPr lang="en-GB" sz="1800">
                <a:solidFill>
                  <a:srgbClr val="0B0C0C"/>
                </a:solidFill>
                <a:effectLst/>
                <a:latin typeface="Arial" panose="020B0604020202020204" pitchFamily="34" charset="0"/>
                <a:ea typeface="Times New Roman" panose="02020603050405020304" pitchFamily="18" charset="0"/>
              </a:rPr>
              <a:t>Early years professionals helped us design this course to fit around busy schedules. On average participants will need to spend between 1 and 2 hours per week working towards this NPQ.</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lvl="0" hangingPunct="0"/>
            <a:r>
              <a:rPr lang="en-GB" sz="1800" b="1">
                <a:effectLst/>
                <a:latin typeface="Arial" panose="020B0604020202020204" pitchFamily="34" charset="0"/>
                <a:ea typeface="Times New Roman" panose="02020603050405020304" pitchFamily="18" charset="0"/>
                <a:cs typeface="Times New Roman" panose="02020603050405020304" pitchFamily="18" charset="0"/>
              </a:rPr>
              <a:t>Further information about the NPQEYL is available on </a:t>
            </a:r>
            <a:r>
              <a:rPr lang="en-GB" sz="1800" b="1">
                <a:effectLst/>
                <a:latin typeface="Arial" panose="020B0604020202020204" pitchFamily="34" charset="0"/>
                <a:ea typeface="Times New Roman" panose="02020603050405020304" pitchFamily="18" charset="0"/>
                <a:cs typeface="Times New Roman" panose="02020603050405020304" pitchFamily="18" charset="0"/>
                <a:hlinkClick r:id="rId2"/>
              </a:rPr>
              <a:t>GOV.UK</a:t>
            </a:r>
            <a:endParaRPr lang="en-GB" sz="1800" b="1">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a:p>
            <a:endParaRPr lang="en-GB"/>
          </a:p>
          <a:p>
            <a:endParaRPr lang="en-GB"/>
          </a:p>
        </p:txBody>
      </p:sp>
      <p:sp>
        <p:nvSpPr>
          <p:cNvPr id="3" name="Title 2">
            <a:extLst>
              <a:ext uri="{FF2B5EF4-FFF2-40B4-BE49-F238E27FC236}">
                <a16:creationId xmlns:a16="http://schemas.microsoft.com/office/drawing/2014/main" id="{E1BBD2BF-7306-B068-F68A-2C325A825EB6}"/>
              </a:ext>
            </a:extLst>
          </p:cNvPr>
          <p:cNvSpPr>
            <a:spLocks noGrp="1"/>
          </p:cNvSpPr>
          <p:nvPr>
            <p:ph type="title"/>
          </p:nvPr>
        </p:nvSpPr>
        <p:spPr/>
        <p:txBody>
          <a:bodyPr/>
          <a:lstStyle/>
          <a:p>
            <a:r>
              <a:rPr lang="en-GB">
                <a:solidFill>
                  <a:schemeClr val="accent5"/>
                </a:solidFill>
              </a:rPr>
              <a:t>What is the National Professional Qualification in Early Years Leadership (NPQEYL)</a:t>
            </a:r>
          </a:p>
        </p:txBody>
      </p:sp>
      <p:sp>
        <p:nvSpPr>
          <p:cNvPr id="5" name="Slide Number Placeholder 4">
            <a:extLst>
              <a:ext uri="{FF2B5EF4-FFF2-40B4-BE49-F238E27FC236}">
                <a16:creationId xmlns:a16="http://schemas.microsoft.com/office/drawing/2014/main" id="{1D750846-1575-4B65-C952-3EF2B43A12E5}"/>
              </a:ext>
            </a:extLst>
          </p:cNvPr>
          <p:cNvSpPr>
            <a:spLocks noGrp="1"/>
          </p:cNvSpPr>
          <p:nvPr>
            <p:ph type="sldNum" sz="quarter" idx="11"/>
          </p:nvPr>
        </p:nvSpPr>
        <p:spPr/>
        <p:txBody>
          <a:bodyPr/>
          <a:lstStyle/>
          <a:p>
            <a:fld id="{4FAB73BC-B049-4115-A692-8D63A059BFB8}" type="slidenum">
              <a:rPr lang="en-GB" smtClean="0"/>
              <a:pPr/>
              <a:t>4</a:t>
            </a:fld>
            <a:endParaRPr lang="en-GB"/>
          </a:p>
        </p:txBody>
      </p:sp>
    </p:spTree>
    <p:extLst>
      <p:ext uri="{BB962C8B-B14F-4D97-AF65-F5344CB8AC3E}">
        <p14:creationId xmlns:p14="http://schemas.microsoft.com/office/powerpoint/2010/main" val="225909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49DF0-196A-97C7-C529-739BFA30835D}"/>
              </a:ext>
            </a:extLst>
          </p:cNvPr>
          <p:cNvSpPr>
            <a:spLocks noGrp="1"/>
          </p:cNvSpPr>
          <p:nvPr>
            <p:ph idx="1"/>
          </p:nvPr>
        </p:nvSpPr>
        <p:spPr/>
        <p:txBody>
          <a:bodyPr/>
          <a:lstStyle/>
          <a:p>
            <a:pPr hangingPunct="0">
              <a:spcAft>
                <a:spcPts val="1500"/>
              </a:spcAf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The NPQEYL focuses on the key challenges early years leaders face in their role. This CPD course covers 7 topics, with a mix of self-study, group coaching sessions, and face-to-face sessions with other participants.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It will help participants gain confidence and develop skills in:</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a typeface="Times New Roman" panose="02020603050405020304" pitchFamily="18" charset="0"/>
              </a:rPr>
              <a:t>d</a:t>
            </a: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eveloping your leadership style</a:t>
            </a: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delivering high-quality early education and care</a:t>
            </a:r>
            <a:endParaRPr lang="en-GB" sz="14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organisational management </a:t>
            </a:r>
            <a:endParaRPr lang="en-GB" sz="14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giving constructive feedback to parents</a:t>
            </a:r>
            <a:endParaRPr lang="en-GB" sz="14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enhancing the expertise of your staff and supporting their development</a:t>
            </a:r>
            <a:endParaRPr lang="en-GB" sz="14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working with children who have additional and special educational needs</a:t>
            </a:r>
            <a:endParaRPr lang="en-GB" sz="1400">
              <a:solidFill>
                <a:srgbClr val="0B0C0C"/>
              </a:solidFill>
              <a:ea typeface="Times New Roman" panose="02020603050405020304" pitchFamily="18" charset="0"/>
              <a:cs typeface="Times New Roman" panose="02020603050405020304" pitchFamily="18" charset="0"/>
            </a:endParaRPr>
          </a:p>
          <a:p>
            <a:pPr lvl="0" fontAlgn="auto" hangingPunct="1">
              <a:buSzPts val="1000"/>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GB" sz="1400">
                <a:effectLst/>
                <a:latin typeface="Arial" panose="020B0604020202020204" pitchFamily="34" charset="0"/>
                <a:ea typeface="Times New Roman" panose="02020603050405020304" pitchFamily="18" charset="0"/>
                <a:cs typeface="Times New Roman" panose="02020603050405020304" pitchFamily="18" charset="0"/>
              </a:rPr>
              <a:t>How participants and their settings could benefit:</a:t>
            </a: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Ensuring all children experience success</a:t>
            </a:r>
            <a:endParaRPr lang="en-GB" sz="14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Delivering a high-quality and ambitious curriculum</a:t>
            </a:r>
            <a:endParaRPr lang="en-GB" sz="14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Managing resources and budgeting effectively</a:t>
            </a:r>
            <a:endParaRPr lang="en-GB" sz="14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Knowing what improvement approaches to use</a:t>
            </a:r>
            <a:endParaRPr lang="en-GB" sz="14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fontAlgn="auto" hangingPunct="1">
              <a:buSzPts val="1000"/>
              <a:buFont typeface="Wingdings" panose="05000000000000000000" pitchFamily="2" charset="2"/>
              <a:buChar char="ü"/>
              <a:tabLst>
                <a:tab pos="457200" algn="l"/>
              </a:tabLst>
            </a:pPr>
            <a:r>
              <a:rPr lang="en-GB" sz="1400">
                <a:solidFill>
                  <a:srgbClr val="0B0C0C"/>
                </a:solidFill>
                <a:effectLst/>
                <a:latin typeface="Arial" panose="020B0604020202020204" pitchFamily="34" charset="0"/>
                <a:ea typeface="Times New Roman" panose="02020603050405020304" pitchFamily="18" charset="0"/>
                <a:cs typeface="Arial" panose="020B0604020202020204" pitchFamily="34" charset="0"/>
              </a:rPr>
              <a:t>Learning with people from different early years settings, allowing you to build your network and share best practice</a:t>
            </a:r>
            <a:endParaRPr lang="en-GB" sz="14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3" name="Title 2">
            <a:extLst>
              <a:ext uri="{FF2B5EF4-FFF2-40B4-BE49-F238E27FC236}">
                <a16:creationId xmlns:a16="http://schemas.microsoft.com/office/drawing/2014/main" id="{62E3A157-629C-C1B5-FE88-133F2CD4C635}"/>
              </a:ext>
            </a:extLst>
          </p:cNvPr>
          <p:cNvSpPr>
            <a:spLocks noGrp="1"/>
          </p:cNvSpPr>
          <p:nvPr>
            <p:ph type="title"/>
          </p:nvPr>
        </p:nvSpPr>
        <p:spPr/>
        <p:txBody>
          <a:bodyPr/>
          <a:lstStyle/>
          <a:p>
            <a:r>
              <a:rPr lang="en-GB">
                <a:solidFill>
                  <a:schemeClr val="accent5"/>
                </a:solidFill>
              </a:rPr>
              <a:t>What benefits will the NPQEYL bring to early years leaders and the children in their care?</a:t>
            </a:r>
          </a:p>
        </p:txBody>
      </p:sp>
      <p:sp>
        <p:nvSpPr>
          <p:cNvPr id="5" name="Slide Number Placeholder 4">
            <a:extLst>
              <a:ext uri="{FF2B5EF4-FFF2-40B4-BE49-F238E27FC236}">
                <a16:creationId xmlns:a16="http://schemas.microsoft.com/office/drawing/2014/main" id="{665FA9D1-4600-1F3A-1220-CDDDE6A9B1D2}"/>
              </a:ext>
            </a:extLst>
          </p:cNvPr>
          <p:cNvSpPr>
            <a:spLocks noGrp="1"/>
          </p:cNvSpPr>
          <p:nvPr>
            <p:ph type="sldNum" sz="quarter" idx="11"/>
          </p:nvPr>
        </p:nvSpPr>
        <p:spPr/>
        <p:txBody>
          <a:bodyPr/>
          <a:lstStyle/>
          <a:p>
            <a:fld id="{4FAB73BC-B049-4115-A692-8D63A059BFB8}" type="slidenum">
              <a:rPr lang="en-GB" smtClean="0"/>
              <a:pPr/>
              <a:t>5</a:t>
            </a:fld>
            <a:endParaRPr lang="en-GB"/>
          </a:p>
        </p:txBody>
      </p:sp>
    </p:spTree>
    <p:extLst>
      <p:ext uri="{BB962C8B-B14F-4D97-AF65-F5344CB8AC3E}">
        <p14:creationId xmlns:p14="http://schemas.microsoft.com/office/powerpoint/2010/main" val="116609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60638-90E8-1A67-41B1-974BA5972B75}"/>
              </a:ext>
            </a:extLst>
          </p:cNvPr>
          <p:cNvSpPr>
            <a:spLocks noGrp="1"/>
          </p:cNvSpPr>
          <p:nvPr>
            <p:ph idx="1"/>
          </p:nvPr>
        </p:nvSpPr>
        <p:spPr/>
        <p:txBody>
          <a:bodyPr/>
          <a:lstStyle/>
          <a:p>
            <a:r>
              <a:rPr lang="en-GB"/>
              <a:t>The Department for Education has developed an animation to promote the NPQEYL and we’d appreciate your help in sharing it with your early years networks on social media.</a:t>
            </a:r>
          </a:p>
          <a:p>
            <a:endParaRPr lang="en-GB"/>
          </a:p>
          <a:p>
            <a:r>
              <a:rPr lang="en-GB"/>
              <a:t>To support you to publicise the NPQ to PVIs, childminders and school nurseries, the following have been developed and are included in this toolkit:</a:t>
            </a:r>
          </a:p>
          <a:p>
            <a:pPr marL="285750" indent="-285750">
              <a:buSzPct val="150000"/>
              <a:buFont typeface="Arial" panose="020B0604020202020204" pitchFamily="34" charset="0"/>
              <a:buChar char="•"/>
            </a:pPr>
            <a:r>
              <a:rPr lang="en-GB">
                <a:hlinkClick r:id="rId2" action="ppaction://hlinksldjump"/>
              </a:rPr>
              <a:t>NPQEYL animation</a:t>
            </a:r>
            <a:endParaRPr lang="en-GB"/>
          </a:p>
          <a:p>
            <a:pPr marL="285750" indent="-285750">
              <a:buSzPct val="150000"/>
              <a:buFont typeface="Arial" panose="020B0604020202020204" pitchFamily="34" charset="0"/>
              <a:buChar char="•"/>
            </a:pPr>
            <a:r>
              <a:rPr lang="en-GB">
                <a:hlinkClick r:id="rId3" action="ppaction://hlinksldjump"/>
              </a:rPr>
              <a:t>Social media posts</a:t>
            </a:r>
            <a:endParaRPr lang="en-GB"/>
          </a:p>
          <a:p>
            <a:pPr marL="285750" indent="-285750">
              <a:buSzPct val="150000"/>
              <a:buFont typeface="Arial" panose="020B0604020202020204" pitchFamily="34" charset="0"/>
              <a:buChar char="•"/>
            </a:pPr>
            <a:r>
              <a:rPr lang="en-GB">
                <a:hlinkClick r:id="rId4" action="ppaction://hlinksldjump"/>
              </a:rPr>
              <a:t>Email text</a:t>
            </a:r>
            <a:endParaRPr lang="en-GB"/>
          </a:p>
          <a:p>
            <a:pPr marL="285750" indent="-285750">
              <a:buSzPct val="150000"/>
              <a:buFont typeface="Arial" panose="020B0604020202020204" pitchFamily="34" charset="0"/>
              <a:buChar char="•"/>
            </a:pPr>
            <a:r>
              <a:rPr lang="en-GB">
                <a:hlinkClick r:id="rId5" action="ppaction://hlinksldjump"/>
              </a:rPr>
              <a:t>Article text</a:t>
            </a:r>
            <a:endParaRPr lang="en-GB"/>
          </a:p>
          <a:p>
            <a:endParaRPr lang="en-GB"/>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Please use and share these through your own networks and channels. </a:t>
            </a:r>
            <a:endParaRPr kumimoji="0" lang="en-GB" sz="1800" b="1" i="0" u="none" strike="noStrike" kern="1200" cap="none" spc="0" normalizeH="0" baseline="0" noProof="0">
              <a:ln>
                <a:noFill/>
              </a:ln>
              <a:solidFill>
                <a:prstClr val="black"/>
              </a:solidFill>
              <a:effectLst/>
              <a:uLnTx/>
              <a:uFillTx/>
              <a:latin typeface="Arial"/>
              <a:ea typeface="+mn-ea"/>
              <a:cs typeface="Arial"/>
            </a:endParaRPr>
          </a:p>
          <a:p>
            <a:endParaRPr lang="en-GB"/>
          </a:p>
        </p:txBody>
      </p:sp>
      <p:sp>
        <p:nvSpPr>
          <p:cNvPr id="3" name="Title 2">
            <a:extLst>
              <a:ext uri="{FF2B5EF4-FFF2-40B4-BE49-F238E27FC236}">
                <a16:creationId xmlns:a16="http://schemas.microsoft.com/office/drawing/2014/main" id="{E1BBD2BF-7306-B068-F68A-2C325A825EB6}"/>
              </a:ext>
            </a:extLst>
          </p:cNvPr>
          <p:cNvSpPr>
            <a:spLocks noGrp="1"/>
          </p:cNvSpPr>
          <p:nvPr>
            <p:ph type="title"/>
          </p:nvPr>
        </p:nvSpPr>
        <p:spPr/>
        <p:txBody>
          <a:bodyPr/>
          <a:lstStyle/>
          <a:p>
            <a:r>
              <a:rPr lang="en-GB">
                <a:solidFill>
                  <a:schemeClr val="accent5"/>
                </a:solidFill>
              </a:rPr>
              <a:t>Communication Tools</a:t>
            </a:r>
          </a:p>
        </p:txBody>
      </p:sp>
      <p:sp>
        <p:nvSpPr>
          <p:cNvPr id="5" name="Slide Number Placeholder 4">
            <a:extLst>
              <a:ext uri="{FF2B5EF4-FFF2-40B4-BE49-F238E27FC236}">
                <a16:creationId xmlns:a16="http://schemas.microsoft.com/office/drawing/2014/main" id="{1D750846-1575-4B65-C952-3EF2B43A12E5}"/>
              </a:ext>
            </a:extLst>
          </p:cNvPr>
          <p:cNvSpPr>
            <a:spLocks noGrp="1"/>
          </p:cNvSpPr>
          <p:nvPr>
            <p:ph type="sldNum" sz="quarter" idx="11"/>
          </p:nvPr>
        </p:nvSpPr>
        <p:spPr/>
        <p:txBody>
          <a:bodyPr/>
          <a:lstStyle/>
          <a:p>
            <a:fld id="{4FAB73BC-B049-4115-A692-8D63A059BFB8}" type="slidenum">
              <a:rPr lang="en-GB" smtClean="0"/>
              <a:pPr/>
              <a:t>6</a:t>
            </a:fld>
            <a:endParaRPr lang="en-GB"/>
          </a:p>
        </p:txBody>
      </p:sp>
    </p:spTree>
    <p:extLst>
      <p:ext uri="{BB962C8B-B14F-4D97-AF65-F5344CB8AC3E}">
        <p14:creationId xmlns:p14="http://schemas.microsoft.com/office/powerpoint/2010/main" val="282833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71318E-EA1A-F0AC-C46D-D42FFE3401F4}"/>
              </a:ext>
            </a:extLst>
          </p:cNvPr>
          <p:cNvSpPr>
            <a:spLocks noGrp="1"/>
          </p:cNvSpPr>
          <p:nvPr>
            <p:ph idx="1"/>
          </p:nvPr>
        </p:nvSpPr>
        <p:spPr>
          <a:xfrm>
            <a:off x="647546" y="1361856"/>
            <a:ext cx="4874613" cy="4693359"/>
          </a:xfrm>
        </p:spPr>
        <p:txBody>
          <a:bodyPr/>
          <a:lstStyle/>
          <a:p>
            <a:r>
              <a:rPr lang="en-GB" b="1">
                <a:latin typeface="+mn-lt"/>
              </a:rPr>
              <a:t>Accessing the animation</a:t>
            </a:r>
          </a:p>
          <a:p>
            <a:r>
              <a:rPr lang="en-GB">
                <a:latin typeface="+mn-lt"/>
              </a:rPr>
              <a:t>You can download the animation and copy the code to embed the animation from </a:t>
            </a:r>
            <a:r>
              <a:rPr lang="en-GB">
                <a:latin typeface="+mn-lt"/>
                <a:hlinkClick r:id="rId2"/>
              </a:rPr>
              <a:t>here</a:t>
            </a:r>
            <a:r>
              <a:rPr lang="en-GB">
                <a:latin typeface="+mn-lt"/>
              </a:rPr>
              <a:t>.</a:t>
            </a:r>
          </a:p>
          <a:p>
            <a:endParaRPr lang="en-GB" b="1">
              <a:latin typeface="+mn-lt"/>
            </a:endParaRPr>
          </a:p>
          <a:p>
            <a:r>
              <a:rPr lang="en-GB" b="1">
                <a:latin typeface="+mn-lt"/>
              </a:rPr>
              <a:t>Using the animation</a:t>
            </a:r>
          </a:p>
          <a:p>
            <a:r>
              <a:rPr lang="en-GB">
                <a:latin typeface="+mn-lt"/>
              </a:rPr>
              <a:t>You can share the animation via your digital networks by </a:t>
            </a:r>
          </a:p>
          <a:p>
            <a:pPr marL="285750" indent="-285750">
              <a:buFont typeface="Arial" panose="020B0604020202020204" pitchFamily="34" charset="0"/>
              <a:buChar char="•"/>
            </a:pPr>
            <a:r>
              <a:rPr lang="en-GB">
                <a:latin typeface="+mn-lt"/>
              </a:rPr>
              <a:t>embedding the animation in your emails, website articles, newsletters, blogs etc.</a:t>
            </a:r>
          </a:p>
          <a:p>
            <a:pPr marL="285750" indent="-285750">
              <a:buFont typeface="Arial" panose="020B0604020202020204" pitchFamily="34" charset="0"/>
              <a:buChar char="•"/>
            </a:pPr>
            <a:r>
              <a:rPr lang="en-GB">
                <a:latin typeface="+mn-lt"/>
              </a:rPr>
              <a:t>saving the animation and posting it on social media using the suggested posts on the next slide</a:t>
            </a:r>
          </a:p>
          <a:p>
            <a:pPr marL="285750" indent="-285750">
              <a:buFont typeface="Arial" panose="020B0604020202020204" pitchFamily="34" charset="0"/>
              <a:buChar char="•"/>
            </a:pPr>
            <a:endParaRPr lang="en-GB">
              <a:latin typeface="+mn-lt"/>
            </a:endParaRPr>
          </a:p>
          <a:p>
            <a:r>
              <a:rPr lang="en-GB" i="1">
                <a:latin typeface="+mn-lt"/>
              </a:rPr>
              <a:t>Please do not share the link itself.</a:t>
            </a:r>
          </a:p>
          <a:p>
            <a:pPr marL="285750" indent="-285750">
              <a:buFont typeface="Arial" panose="020B0604020202020204" pitchFamily="34" charset="0"/>
              <a:buChar char="•"/>
            </a:pPr>
            <a:endParaRPr lang="en-GB">
              <a:latin typeface="+mn-lt"/>
            </a:endParaRPr>
          </a:p>
          <a:p>
            <a:endParaRPr lang="en-GB">
              <a:latin typeface="+mn-lt"/>
            </a:endParaRPr>
          </a:p>
        </p:txBody>
      </p:sp>
      <p:sp>
        <p:nvSpPr>
          <p:cNvPr id="3" name="Title 2">
            <a:extLst>
              <a:ext uri="{FF2B5EF4-FFF2-40B4-BE49-F238E27FC236}">
                <a16:creationId xmlns:a16="http://schemas.microsoft.com/office/drawing/2014/main" id="{88EB76B1-66D5-35AF-F211-2894F6F66DE9}"/>
              </a:ext>
            </a:extLst>
          </p:cNvPr>
          <p:cNvSpPr>
            <a:spLocks noGrp="1"/>
          </p:cNvSpPr>
          <p:nvPr>
            <p:ph type="title"/>
          </p:nvPr>
        </p:nvSpPr>
        <p:spPr/>
        <p:txBody>
          <a:bodyPr/>
          <a:lstStyle/>
          <a:p>
            <a:r>
              <a:rPr lang="en-GB">
                <a:solidFill>
                  <a:schemeClr val="accent5"/>
                </a:solidFill>
              </a:rPr>
              <a:t>Tool 1: The Animation</a:t>
            </a:r>
          </a:p>
        </p:txBody>
      </p:sp>
      <p:sp>
        <p:nvSpPr>
          <p:cNvPr id="5" name="Slide Number Placeholder 4">
            <a:extLst>
              <a:ext uri="{FF2B5EF4-FFF2-40B4-BE49-F238E27FC236}">
                <a16:creationId xmlns:a16="http://schemas.microsoft.com/office/drawing/2014/main" id="{C61E50D2-A67B-2263-CAE6-F73ECD6F1F0D}"/>
              </a:ext>
            </a:extLst>
          </p:cNvPr>
          <p:cNvSpPr>
            <a:spLocks noGrp="1"/>
          </p:cNvSpPr>
          <p:nvPr>
            <p:ph type="sldNum" sz="quarter" idx="11"/>
          </p:nvPr>
        </p:nvSpPr>
        <p:spPr/>
        <p:txBody>
          <a:bodyPr/>
          <a:lstStyle/>
          <a:p>
            <a:fld id="{4FAB73BC-B049-4115-A692-8D63A059BFB8}" type="slidenum">
              <a:rPr lang="en-GB" smtClean="0"/>
              <a:pPr/>
              <a:t>7</a:t>
            </a:fld>
            <a:endParaRPr lang="en-GB"/>
          </a:p>
        </p:txBody>
      </p:sp>
      <p:pic>
        <p:nvPicPr>
          <p:cNvPr id="7" name="Picture 6">
            <a:extLst>
              <a:ext uri="{FF2B5EF4-FFF2-40B4-BE49-F238E27FC236}">
                <a16:creationId xmlns:a16="http://schemas.microsoft.com/office/drawing/2014/main" id="{0FD2493E-0A55-36EC-88A8-A69420EEF439}"/>
              </a:ext>
            </a:extLst>
          </p:cNvPr>
          <p:cNvPicPr>
            <a:picLocks noChangeAspect="1"/>
          </p:cNvPicPr>
          <p:nvPr/>
        </p:nvPicPr>
        <p:blipFill>
          <a:blip r:embed="rId3"/>
          <a:stretch>
            <a:fillRect/>
          </a:stretch>
        </p:blipFill>
        <p:spPr>
          <a:xfrm>
            <a:off x="6210711" y="1089269"/>
            <a:ext cx="5211627" cy="5036832"/>
          </a:xfrm>
          <a:prstGeom prst="rect">
            <a:avLst/>
          </a:prstGeom>
        </p:spPr>
      </p:pic>
    </p:spTree>
    <p:extLst>
      <p:ext uri="{BB962C8B-B14F-4D97-AF65-F5344CB8AC3E}">
        <p14:creationId xmlns:p14="http://schemas.microsoft.com/office/powerpoint/2010/main" val="210501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5D492-2CC6-8385-3925-D1B08008B042}"/>
              </a:ext>
            </a:extLst>
          </p:cNvPr>
          <p:cNvSpPr>
            <a:spLocks noGrp="1"/>
          </p:cNvSpPr>
          <p:nvPr>
            <p:ph type="title"/>
          </p:nvPr>
        </p:nvSpPr>
        <p:spPr/>
        <p:txBody>
          <a:bodyPr/>
          <a:lstStyle/>
          <a:p>
            <a:r>
              <a:rPr lang="en-GB">
                <a:solidFill>
                  <a:schemeClr val="accent5"/>
                </a:solidFill>
              </a:rPr>
              <a:t>Tool 2: Social Media Posts</a:t>
            </a:r>
          </a:p>
        </p:txBody>
      </p:sp>
      <p:sp>
        <p:nvSpPr>
          <p:cNvPr id="5" name="Slide Number Placeholder 4">
            <a:extLst>
              <a:ext uri="{FF2B5EF4-FFF2-40B4-BE49-F238E27FC236}">
                <a16:creationId xmlns:a16="http://schemas.microsoft.com/office/drawing/2014/main" id="{820859E0-22B3-4760-821B-33F517791C8F}"/>
              </a:ext>
            </a:extLst>
          </p:cNvPr>
          <p:cNvSpPr>
            <a:spLocks noGrp="1"/>
          </p:cNvSpPr>
          <p:nvPr>
            <p:ph type="sldNum" sz="quarter" idx="11"/>
          </p:nvPr>
        </p:nvSpPr>
        <p:spPr/>
        <p:txBody>
          <a:bodyPr/>
          <a:lstStyle/>
          <a:p>
            <a:fld id="{4FAB73BC-B049-4115-A692-8D63A059BFB8}" type="slidenum">
              <a:rPr lang="en-GB" smtClean="0"/>
              <a:pPr/>
              <a:t>8</a:t>
            </a:fld>
            <a:endParaRPr lang="en-GB"/>
          </a:p>
        </p:txBody>
      </p:sp>
      <p:grpSp>
        <p:nvGrpSpPr>
          <p:cNvPr id="6" name="Group 5">
            <a:extLst>
              <a:ext uri="{FF2B5EF4-FFF2-40B4-BE49-F238E27FC236}">
                <a16:creationId xmlns:a16="http://schemas.microsoft.com/office/drawing/2014/main" id="{D313E168-009D-4247-F116-D570197E495E}"/>
              </a:ext>
            </a:extLst>
          </p:cNvPr>
          <p:cNvGrpSpPr/>
          <p:nvPr/>
        </p:nvGrpSpPr>
        <p:grpSpPr>
          <a:xfrm>
            <a:off x="739497" y="4666078"/>
            <a:ext cx="4970260" cy="1690874"/>
            <a:chOff x="351008" y="0"/>
            <a:chExt cx="2034256" cy="1130142"/>
          </a:xfrm>
          <a:solidFill>
            <a:schemeClr val="accent5">
              <a:lumMod val="20000"/>
              <a:lumOff val="80000"/>
            </a:schemeClr>
          </a:solidFill>
        </p:grpSpPr>
        <p:sp>
          <p:nvSpPr>
            <p:cNvPr id="7" name="Rectangle: Rounded Corners 6">
              <a:extLst>
                <a:ext uri="{FF2B5EF4-FFF2-40B4-BE49-F238E27FC236}">
                  <a16:creationId xmlns:a16="http://schemas.microsoft.com/office/drawing/2014/main" id="{7AEAF94F-D76D-C81A-D58F-138241C4E3FD}"/>
                </a:ext>
              </a:extLst>
            </p:cNvPr>
            <p:cNvSpPr/>
            <p:nvPr/>
          </p:nvSpPr>
          <p:spPr>
            <a:xfrm>
              <a:off x="351008" y="0"/>
              <a:ext cx="2034256" cy="1130142"/>
            </a:xfrm>
            <a:prstGeom prst="roundRect">
              <a:avLst>
                <a:gd name="adj" fmla="val 10000"/>
              </a:avLst>
            </a:prstGeom>
            <a:gr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C2280D5A-A5DD-2B4D-7B41-33669A02BAC3}"/>
                </a:ext>
              </a:extLst>
            </p:cNvPr>
            <p:cNvSpPr txBox="1"/>
            <p:nvPr/>
          </p:nvSpPr>
          <p:spPr>
            <a:xfrm>
              <a:off x="384109" y="33101"/>
              <a:ext cx="1968054" cy="10639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fontAlgn="base"/>
              <a:r>
                <a:rPr lang="en-GB" sz="1800" b="0" i="1">
                  <a:solidFill>
                    <a:srgbClr val="000000"/>
                  </a:solidFill>
                  <a:effectLst/>
                  <a:latin typeface="Arial" panose="020B0604020202020204" pitchFamily="34" charset="0"/>
                </a:rPr>
                <a:t>“You can boost your career aspirations and develop into an Early Years leader with a free National Professional Qualification. Find out more on </a:t>
              </a:r>
              <a:r>
                <a:rPr lang="en-GB" sz="1800">
                  <a:effectLst/>
                  <a:latin typeface="Arial" panose="020B0604020202020204" pitchFamily="34" charset="0"/>
                  <a:ea typeface="Times New Roman" panose="02020603050405020304" pitchFamily="18" charset="0"/>
                  <a:cs typeface="Times New Roman" panose="02020603050405020304" pitchFamily="18" charset="0"/>
                  <a:hlinkClick r:id="rId2"/>
                </a:rPr>
                <a:t>GOV.UK</a:t>
              </a:r>
              <a:r>
                <a:rPr lang="en-GB" sz="1800" b="0" i="1">
                  <a:solidFill>
                    <a:srgbClr val="000000"/>
                  </a:solidFill>
                  <a:effectLst/>
                  <a:latin typeface="Arial" panose="020B0604020202020204" pitchFamily="34" charset="0"/>
                </a:rPr>
                <a:t>”</a:t>
              </a:r>
              <a:r>
                <a:rPr lang="en-GB" sz="18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p:txBody>
        </p:sp>
      </p:grpSp>
      <p:grpSp>
        <p:nvGrpSpPr>
          <p:cNvPr id="9" name="Group 8">
            <a:extLst>
              <a:ext uri="{FF2B5EF4-FFF2-40B4-BE49-F238E27FC236}">
                <a16:creationId xmlns:a16="http://schemas.microsoft.com/office/drawing/2014/main" id="{2C102DE0-D69C-0661-4673-683BECFD448B}"/>
              </a:ext>
            </a:extLst>
          </p:cNvPr>
          <p:cNvGrpSpPr/>
          <p:nvPr/>
        </p:nvGrpSpPr>
        <p:grpSpPr>
          <a:xfrm>
            <a:off x="3610870" y="2859841"/>
            <a:ext cx="4970260" cy="1690874"/>
            <a:chOff x="351008" y="0"/>
            <a:chExt cx="2034256" cy="1130142"/>
          </a:xfrm>
          <a:solidFill>
            <a:schemeClr val="accent5">
              <a:lumMod val="20000"/>
              <a:lumOff val="80000"/>
            </a:schemeClr>
          </a:solidFill>
        </p:grpSpPr>
        <p:sp>
          <p:nvSpPr>
            <p:cNvPr id="10" name="Rectangle: Rounded Corners 9">
              <a:extLst>
                <a:ext uri="{FF2B5EF4-FFF2-40B4-BE49-F238E27FC236}">
                  <a16:creationId xmlns:a16="http://schemas.microsoft.com/office/drawing/2014/main" id="{50980E19-46FF-2EB2-CBA6-F7CA37AF7872}"/>
                </a:ext>
              </a:extLst>
            </p:cNvPr>
            <p:cNvSpPr/>
            <p:nvPr/>
          </p:nvSpPr>
          <p:spPr>
            <a:xfrm>
              <a:off x="351008" y="0"/>
              <a:ext cx="2034256" cy="1130142"/>
            </a:xfrm>
            <a:prstGeom prst="roundRect">
              <a:avLst>
                <a:gd name="adj" fmla="val 10000"/>
              </a:avLst>
            </a:prstGeom>
            <a:gr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Rectangle: Rounded Corners 4">
              <a:extLst>
                <a:ext uri="{FF2B5EF4-FFF2-40B4-BE49-F238E27FC236}">
                  <a16:creationId xmlns:a16="http://schemas.microsoft.com/office/drawing/2014/main" id="{6B0F9237-D7A3-6399-420A-BD31A2144655}"/>
                </a:ext>
              </a:extLst>
            </p:cNvPr>
            <p:cNvSpPr txBox="1"/>
            <p:nvPr/>
          </p:nvSpPr>
          <p:spPr>
            <a:xfrm>
              <a:off x="384109" y="33101"/>
              <a:ext cx="1968054" cy="10639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fontAlgn="base"/>
              <a:r>
                <a:rPr lang="en-GB" sz="1800" b="0" i="1">
                  <a:solidFill>
                    <a:srgbClr val="000000"/>
                  </a:solidFill>
                  <a:effectLst/>
                  <a:latin typeface="Arial" panose="020B0604020202020204" pitchFamily="34" charset="0"/>
                </a:rPr>
                <a:t>“The free National Professional Qualification in Early Years Leadership develops and supports your existing expertise in leading high-quality education and care. Find out more on </a:t>
              </a:r>
              <a:r>
                <a:rPr lang="en-GB" sz="1800">
                  <a:effectLst/>
                  <a:latin typeface="Arial" panose="020B0604020202020204" pitchFamily="34" charset="0"/>
                  <a:ea typeface="Times New Roman" panose="02020603050405020304" pitchFamily="18" charset="0"/>
                  <a:cs typeface="Times New Roman" panose="02020603050405020304" pitchFamily="18" charset="0"/>
                  <a:hlinkClick r:id="rId2"/>
                </a:rPr>
                <a:t>GOV.UK</a:t>
              </a:r>
              <a:r>
                <a:rPr lang="en-GB" sz="1800" b="0" i="1">
                  <a:solidFill>
                    <a:srgbClr val="000000"/>
                  </a:solidFill>
                  <a:effectLst/>
                  <a:latin typeface="Arial" panose="020B0604020202020204" pitchFamily="34" charset="0"/>
                </a:rPr>
                <a:t>”</a:t>
              </a:r>
              <a:r>
                <a:rPr lang="en-GB" sz="18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p:txBody>
        </p:sp>
      </p:grpSp>
      <p:grpSp>
        <p:nvGrpSpPr>
          <p:cNvPr id="14" name="Group 13">
            <a:extLst>
              <a:ext uri="{FF2B5EF4-FFF2-40B4-BE49-F238E27FC236}">
                <a16:creationId xmlns:a16="http://schemas.microsoft.com/office/drawing/2014/main" id="{1124C3A1-26C5-73B6-616D-B07EB3DD53AF}"/>
              </a:ext>
            </a:extLst>
          </p:cNvPr>
          <p:cNvGrpSpPr/>
          <p:nvPr/>
        </p:nvGrpSpPr>
        <p:grpSpPr>
          <a:xfrm>
            <a:off x="6634083" y="1071374"/>
            <a:ext cx="4970260" cy="1690874"/>
            <a:chOff x="351008" y="0"/>
            <a:chExt cx="2034256" cy="1130142"/>
          </a:xfrm>
          <a:solidFill>
            <a:schemeClr val="accent5">
              <a:lumMod val="20000"/>
              <a:lumOff val="80000"/>
            </a:schemeClr>
          </a:solidFill>
        </p:grpSpPr>
        <p:sp>
          <p:nvSpPr>
            <p:cNvPr id="15" name="Rectangle: Rounded Corners 14">
              <a:extLst>
                <a:ext uri="{FF2B5EF4-FFF2-40B4-BE49-F238E27FC236}">
                  <a16:creationId xmlns:a16="http://schemas.microsoft.com/office/drawing/2014/main" id="{FAC9D676-9D34-5941-0B61-60FD1AD61C79}"/>
                </a:ext>
              </a:extLst>
            </p:cNvPr>
            <p:cNvSpPr/>
            <p:nvPr/>
          </p:nvSpPr>
          <p:spPr>
            <a:xfrm>
              <a:off x="351008" y="0"/>
              <a:ext cx="2034256" cy="1130142"/>
            </a:xfrm>
            <a:prstGeom prst="roundRect">
              <a:avLst>
                <a:gd name="adj" fmla="val 10000"/>
              </a:avLst>
            </a:prstGeom>
            <a:gr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Rectangle: Rounded Corners 4">
              <a:extLst>
                <a:ext uri="{FF2B5EF4-FFF2-40B4-BE49-F238E27FC236}">
                  <a16:creationId xmlns:a16="http://schemas.microsoft.com/office/drawing/2014/main" id="{D144CA90-A9AB-4492-E2B4-23FE3C172D49}"/>
                </a:ext>
              </a:extLst>
            </p:cNvPr>
            <p:cNvSpPr txBox="1"/>
            <p:nvPr/>
          </p:nvSpPr>
          <p:spPr>
            <a:xfrm>
              <a:off x="384109" y="33101"/>
              <a:ext cx="1968054" cy="10639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l" rtl="0" fontAlgn="base"/>
              <a:r>
                <a:rPr lang="en-GB" sz="1800" b="0" i="1">
                  <a:solidFill>
                    <a:srgbClr val="000000"/>
                  </a:solidFill>
                  <a:effectLst/>
                  <a:latin typeface="Arial" panose="020B0604020202020204" pitchFamily="34" charset="0"/>
                </a:rPr>
                <a:t>“Early Years leaders will develop essential knowledge and skills that underpin the successful leadership of your nursery with a free National Professional Qualification. Find out more on </a:t>
              </a:r>
              <a:r>
                <a:rPr lang="en-GB" sz="1800">
                  <a:effectLst/>
                  <a:latin typeface="Arial" panose="020B0604020202020204" pitchFamily="34" charset="0"/>
                  <a:ea typeface="Times New Roman" panose="02020603050405020304" pitchFamily="18" charset="0"/>
                  <a:cs typeface="Times New Roman" panose="02020603050405020304" pitchFamily="18" charset="0"/>
                  <a:hlinkClick r:id="rId2"/>
                </a:rPr>
                <a:t>GOV.UK</a:t>
              </a:r>
              <a:r>
                <a:rPr lang="en-GB" sz="1800" b="0" i="1">
                  <a:solidFill>
                    <a:srgbClr val="000000"/>
                  </a:solidFill>
                  <a:effectLst/>
                  <a:latin typeface="Arial" panose="020B0604020202020204" pitchFamily="34" charset="0"/>
                </a:rPr>
                <a:t>”</a:t>
              </a:r>
              <a:r>
                <a:rPr lang="en-GB" sz="18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p:txBody>
        </p:sp>
      </p:grpSp>
      <p:sp>
        <p:nvSpPr>
          <p:cNvPr id="19" name="TextBox 18">
            <a:extLst>
              <a:ext uri="{FF2B5EF4-FFF2-40B4-BE49-F238E27FC236}">
                <a16:creationId xmlns:a16="http://schemas.microsoft.com/office/drawing/2014/main" id="{98B6997F-0DB4-B0DE-3F66-2EC190A80A15}"/>
              </a:ext>
            </a:extLst>
          </p:cNvPr>
          <p:cNvSpPr txBox="1"/>
          <p:nvPr/>
        </p:nvSpPr>
        <p:spPr>
          <a:xfrm>
            <a:off x="548842" y="1013562"/>
            <a:ext cx="4550100" cy="923330"/>
          </a:xfrm>
          <a:prstGeom prst="rect">
            <a:avLst/>
          </a:prstGeom>
          <a:noFill/>
        </p:spPr>
        <p:txBody>
          <a:bodyPr wrap="square" rtlCol="0">
            <a:spAutoFit/>
          </a:bodyPr>
          <a:lstStyle/>
          <a:p>
            <a:r>
              <a:rPr lang="en-GB" b="1">
                <a:latin typeface="+mj-lt"/>
              </a:rPr>
              <a:t>Post copy to use to promote the NPQEYL when sharing the animation on social media</a:t>
            </a:r>
            <a:endParaRPr lang="en-GB" b="1"/>
          </a:p>
        </p:txBody>
      </p:sp>
    </p:spTree>
    <p:extLst>
      <p:ext uri="{BB962C8B-B14F-4D97-AF65-F5344CB8AC3E}">
        <p14:creationId xmlns:p14="http://schemas.microsoft.com/office/powerpoint/2010/main" val="258776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C3B5C4-9044-1B1E-A886-4B09EA6CC126}"/>
              </a:ext>
            </a:extLst>
          </p:cNvPr>
          <p:cNvSpPr>
            <a:spLocks noGrp="1"/>
          </p:cNvSpPr>
          <p:nvPr>
            <p:ph idx="1"/>
          </p:nvPr>
        </p:nvSpPr>
        <p:spPr>
          <a:xfrm>
            <a:off x="626334" y="2045357"/>
            <a:ext cx="10956797" cy="4156451"/>
          </a:xfrm>
          <a:ln w="19050">
            <a:solidFill>
              <a:schemeClr val="accent5">
                <a:lumMod val="50000"/>
              </a:schemeClr>
            </a:solidFill>
          </a:ln>
        </p:spPr>
        <p:txBody>
          <a:bodyPr lIns="180000" tIns="180000" rIns="180000" bIns="180000"/>
          <a:lstStyle/>
          <a:p>
            <a:r>
              <a:rPr lang="en-GB" dirty="0">
                <a:latin typeface="+mn-lt"/>
              </a:rPr>
              <a:t>We’re pleased to be able to tell you about the new, Department for Education-funded, </a:t>
            </a:r>
            <a:r>
              <a:rPr lang="en-GB" b="1" dirty="0">
                <a:latin typeface="+mn-lt"/>
              </a:rPr>
              <a:t>National Professional Qualification in Early Years Leadership (NPQEYL)</a:t>
            </a:r>
            <a:r>
              <a:rPr lang="en-GB" dirty="0">
                <a:latin typeface="+mn-lt"/>
              </a:rPr>
              <a:t> which has been </a:t>
            </a:r>
            <a:r>
              <a:rPr lang="en-GB" sz="1800" dirty="0">
                <a:effectLst/>
                <a:latin typeface="+mn-lt"/>
              </a:rPr>
              <a:t>developed to increase knowledge of leadership in early years settings, strengthen staff approaches to teaching and learning, and support children whose development has been impacted by the pandemic.  </a:t>
            </a:r>
          </a:p>
          <a:p>
            <a:r>
              <a:rPr lang="en-GB" sz="1800" dirty="0">
                <a:effectLst/>
                <a:latin typeface="+mn-lt"/>
              </a:rPr>
              <a:t>Participants will gain skills and confidence so they can deliver high-quality education and care to support children’s development, become a better organisational leader and develop staff so they can reach their full potential. </a:t>
            </a:r>
          </a:p>
          <a:p>
            <a:r>
              <a:rPr lang="en-GB" sz="1800" dirty="0">
                <a:effectLst/>
                <a:latin typeface="+mn-lt"/>
              </a:rPr>
              <a:t>The course is free, flexible and designed by sector experts to help professionals across the sector to develop their career.</a:t>
            </a:r>
            <a:endParaRPr lang="en-GB" dirty="0">
              <a:latin typeface="+mn-lt"/>
            </a:endParaRPr>
          </a:p>
          <a:p>
            <a:r>
              <a:rPr lang="en-GB" dirty="0">
                <a:latin typeface="+mn-lt"/>
              </a:rPr>
              <a:t>The next cohort commences in </a:t>
            </a:r>
            <a:r>
              <a:rPr lang="en-GB">
                <a:latin typeface="+mn-lt"/>
              </a:rPr>
              <a:t>February 2023 </a:t>
            </a:r>
            <a:r>
              <a:rPr lang="en-GB" dirty="0">
                <a:latin typeface="+mn-lt"/>
              </a:rPr>
              <a:t>and a further two funded cohorts will be offered in 2023/2024.</a:t>
            </a:r>
          </a:p>
          <a:p>
            <a:r>
              <a:rPr lang="en-GB" dirty="0"/>
              <a:t>Watch the animation below and then find out more about the eligibility criteria and how to apply on </a:t>
            </a:r>
            <a:r>
              <a:rPr lang="en-GB" dirty="0">
                <a:hlinkClick r:id="rId2"/>
              </a:rPr>
              <a:t>GOV.UK</a:t>
            </a:r>
            <a:endParaRPr lang="en-GB" dirty="0"/>
          </a:p>
        </p:txBody>
      </p:sp>
      <p:sp>
        <p:nvSpPr>
          <p:cNvPr id="3" name="Title 2">
            <a:extLst>
              <a:ext uri="{FF2B5EF4-FFF2-40B4-BE49-F238E27FC236}">
                <a16:creationId xmlns:a16="http://schemas.microsoft.com/office/drawing/2014/main" id="{788D3B9D-DF5D-EA71-43CC-3AE77EBBEBD7}"/>
              </a:ext>
            </a:extLst>
          </p:cNvPr>
          <p:cNvSpPr>
            <a:spLocks noGrp="1"/>
          </p:cNvSpPr>
          <p:nvPr>
            <p:ph type="title"/>
          </p:nvPr>
        </p:nvSpPr>
        <p:spPr/>
        <p:txBody>
          <a:bodyPr/>
          <a:lstStyle/>
          <a:p>
            <a:r>
              <a:rPr lang="en-GB">
                <a:solidFill>
                  <a:schemeClr val="accent5"/>
                </a:solidFill>
              </a:rPr>
              <a:t>Tool 3: Email/Promotional text</a:t>
            </a:r>
          </a:p>
        </p:txBody>
      </p:sp>
      <p:sp>
        <p:nvSpPr>
          <p:cNvPr id="5" name="Slide Number Placeholder 4">
            <a:extLst>
              <a:ext uri="{FF2B5EF4-FFF2-40B4-BE49-F238E27FC236}">
                <a16:creationId xmlns:a16="http://schemas.microsoft.com/office/drawing/2014/main" id="{2E3587DC-6B43-B437-804D-4B05C5D10B0F}"/>
              </a:ext>
            </a:extLst>
          </p:cNvPr>
          <p:cNvSpPr>
            <a:spLocks noGrp="1"/>
          </p:cNvSpPr>
          <p:nvPr>
            <p:ph type="sldNum" sz="quarter" idx="11"/>
          </p:nvPr>
        </p:nvSpPr>
        <p:spPr/>
        <p:txBody>
          <a:bodyPr/>
          <a:lstStyle/>
          <a:p>
            <a:r>
              <a:rPr lang="en-GB"/>
              <a:t>1</a:t>
            </a:r>
          </a:p>
        </p:txBody>
      </p:sp>
      <p:sp>
        <p:nvSpPr>
          <p:cNvPr id="4" name="TextBox 3">
            <a:extLst>
              <a:ext uri="{FF2B5EF4-FFF2-40B4-BE49-F238E27FC236}">
                <a16:creationId xmlns:a16="http://schemas.microsoft.com/office/drawing/2014/main" id="{A11DD2D8-C4F4-0BCA-C680-F2375068F8FA}"/>
              </a:ext>
            </a:extLst>
          </p:cNvPr>
          <p:cNvSpPr txBox="1"/>
          <p:nvPr/>
        </p:nvSpPr>
        <p:spPr>
          <a:xfrm>
            <a:off x="551495" y="995477"/>
            <a:ext cx="10956620" cy="923330"/>
          </a:xfrm>
          <a:prstGeom prst="rect">
            <a:avLst/>
          </a:prstGeom>
          <a:noFill/>
        </p:spPr>
        <p:txBody>
          <a:bodyPr wrap="square" rtlCol="0">
            <a:spAutoFit/>
          </a:bodyPr>
          <a:lstStyle/>
          <a:p>
            <a:r>
              <a:rPr lang="en-GB" b="1"/>
              <a:t>The suggested promotional text below has been drafted to support stakeholders in publicising the NPQEYL animation and help get the message to early years professionals via your digital networks.  For use in emails and newsletters, blogs or website updates.</a:t>
            </a:r>
          </a:p>
        </p:txBody>
      </p:sp>
    </p:spTree>
    <p:extLst>
      <p:ext uri="{BB962C8B-B14F-4D97-AF65-F5344CB8AC3E}">
        <p14:creationId xmlns:p14="http://schemas.microsoft.com/office/powerpoint/2010/main" val="579466554"/>
      </p:ext>
    </p:extLst>
  </p:cSld>
  <p:clrMapOvr>
    <a:masterClrMapping/>
  </p:clrMapOvr>
</p:sld>
</file>

<file path=ppt/theme/theme1.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2.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22</Value>
    </TaxCatchAll>
    <b962fa6561134209874b0815e76aae7c xmlns="82b4b97f-3b4d-4bb7-aad4-f77766b7bdea">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60b3cc5e-d979-4a7a-b73d-c058e341a548</TermId>
        </TermInfo>
      </Terms>
    </b962fa6561134209874b0815e76aae7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5F42F2DAFE93409CE4E5958F9F661B" ma:contentTypeVersion="14" ma:contentTypeDescription="Create a new document." ma:contentTypeScope="" ma:versionID="4e09d9577238b8bbcd1d2aead555f3a1">
  <xsd:schema xmlns:xsd="http://www.w3.org/2001/XMLSchema" xmlns:xs="http://www.w3.org/2001/XMLSchema" xmlns:p="http://schemas.microsoft.com/office/2006/metadata/properties" xmlns:ns2="82b4b97f-3b4d-4bb7-aad4-f77766b7bdea" xmlns:ns3="8c566321-f672-4e06-a901-b5e72b4c4357" xmlns:ns4="3e6f50ff-b2bd-4ead-97be-f094b4e56330" targetNamespace="http://schemas.microsoft.com/office/2006/metadata/properties" ma:root="true" ma:fieldsID="4c2f141cba80bd9cf6cecd8f3b34c029" ns2:_="" ns3:_="" ns4:_="">
    <xsd:import namespace="82b4b97f-3b4d-4bb7-aad4-f77766b7bdea"/>
    <xsd:import namespace="8c566321-f672-4e06-a901-b5e72b4c4357"/>
    <xsd:import namespace="3e6f50ff-b2bd-4ead-97be-f094b4e56330"/>
    <xsd:element name="properties">
      <xsd:complexType>
        <xsd:sequence>
          <xsd:element name="documentManagement">
            <xsd:complexType>
              <xsd:all>
                <xsd:element ref="ns2:b962fa6561134209874b0815e76aae7c" minOccurs="0"/>
                <xsd:element ref="ns3:TaxCatchAll"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b4b97f-3b4d-4bb7-aad4-f77766b7bdea" elementFormDefault="qualified">
    <xsd:import namespace="http://schemas.microsoft.com/office/2006/documentManagement/types"/>
    <xsd:import namespace="http://schemas.microsoft.com/office/infopath/2007/PartnerControls"/>
    <xsd:element name="b962fa6561134209874b0815e76aae7c" ma:index="9" ma:taxonomy="true" ma:internalName="b962fa6561134209874b0815e76aae7c" ma:taxonomyFieldName="Site" ma:displayName="Site" ma:default="" ma:fieldId="{b962fa65-6113-4209-874b-0815e76aae7c}" ma:sspId="ec07c698-60f5-424f-b9af-f4c59398b511" ma:termSetId="b10af32c-01b2-40fb-a9f3-8ca31a92ebd2"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8216af-9e6f-46f8-b438-58309341b124}" ma:internalName="TaxCatchAll" ma:showField="CatchAllData" ma:web="3e6f50ff-b2bd-4ead-97be-f094b4e5633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e6f50ff-b2bd-4ead-97be-f094b4e5633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C47F25-FF93-42A4-983E-C42BCE83F0A4}">
  <ds:schemaRefs>
    <ds:schemaRef ds:uri="http://schemas.microsoft.com/sharepoint/v3/contenttype/forms"/>
  </ds:schemaRefs>
</ds:datastoreItem>
</file>

<file path=customXml/itemProps2.xml><?xml version="1.0" encoding="utf-8"?>
<ds:datastoreItem xmlns:ds="http://schemas.openxmlformats.org/officeDocument/2006/customXml" ds:itemID="{E1AA63E9-75EE-4162-9F77-68DC8A9C55BB}">
  <ds:schemaRefs>
    <ds:schemaRef ds:uri="3e6f50ff-b2bd-4ead-97be-f094b4e56330"/>
    <ds:schemaRef ds:uri="82b4b97f-3b4d-4bb7-aad4-f77766b7bdea"/>
    <ds:schemaRef ds:uri="8c566321-f672-4e06-a901-b5e72b4c43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141DE9-BBD4-4007-A1C0-452495961B01}">
  <ds:schemaRefs>
    <ds:schemaRef ds:uri="3e6f50ff-b2bd-4ead-97be-f094b4e56330"/>
    <ds:schemaRef ds:uri="82b4b97f-3b4d-4bb7-aad4-f77766b7bdea"/>
    <ds:schemaRef ds:uri="8c566321-f672-4e06-a901-b5e72b4c43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dfe-pp-template-widescreen</Template>
  <TotalTime>0</TotalTime>
  <Words>1450</Words>
  <Application>Microsoft Office PowerPoint</Application>
  <PresentationFormat>Widescreen</PresentationFormat>
  <Paragraphs>108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Corbel</vt:lpstr>
      <vt:lpstr>Courier New</vt:lpstr>
      <vt:lpstr>Segoe UI</vt:lpstr>
      <vt:lpstr>Symbol</vt:lpstr>
      <vt:lpstr>Wingdings</vt:lpstr>
      <vt:lpstr>Basis</vt:lpstr>
      <vt:lpstr>National Professional Qualification in  Early Years Leadership</vt:lpstr>
      <vt:lpstr>This toolkit has been produced to support early years stakeholders to publicise the NPQEYL.   Please use the information that follows to ensure that childminders, nursery leaders and pre-school practitioners are fully aware of the new course and how to access it.   Thank you.  </vt:lpstr>
      <vt:lpstr>Content</vt:lpstr>
      <vt:lpstr>What is the National Professional Qualification in Early Years Leadership (NPQEYL)</vt:lpstr>
      <vt:lpstr>What benefits will the NPQEYL bring to early years leaders and the children in their care?</vt:lpstr>
      <vt:lpstr>Communication Tools</vt:lpstr>
      <vt:lpstr>Tool 1: The Animation</vt:lpstr>
      <vt:lpstr>Tool 2: Social Media Posts</vt:lpstr>
      <vt:lpstr>Tool 3: Email/Promotional text</vt:lpstr>
      <vt:lpstr>Tool 4: Article text</vt:lpstr>
      <vt:lpstr>Department for Education   © Crown copyright 2021 </vt:lpstr>
    </vt:vector>
  </TitlesOfParts>
  <Manager>DfE</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[Subtitle]</dc:subject>
  <dc:creator>STARHEART, Ruby</dc:creator>
  <cp:keywords>[Add keywords]</cp:keywords>
  <cp:lastModifiedBy>MCCOULL, Megan</cp:lastModifiedBy>
  <cp:revision>2</cp:revision>
  <dcterms:created xsi:type="dcterms:W3CDTF">2022-08-09T10:25:14Z</dcterms:created>
  <dcterms:modified xsi:type="dcterms:W3CDTF">2022-11-28T10:27:37Z</dcterms:modified>
  <cp:category>DfE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0x0101001F5F42F2DAFE93409CE4E5958F9F661B</vt:lpwstr>
  </property>
  <property fmtid="{D5CDD505-2E9C-101B-9397-08002B2CF9AE}" pid="3" name="Site">
    <vt:lpwstr>22;#Communic​ati​ons|60b3cc5e-d979-4a7a-b73d-c058e341a548</vt:lpwstr>
  </property>
</Properties>
</file>